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handoutMasterIdLst>
    <p:handoutMasterId r:id="rId29"/>
  </p:handoutMasterIdLst>
  <p:sldIdLst>
    <p:sldId id="256" r:id="rId2"/>
    <p:sldId id="466" r:id="rId3"/>
    <p:sldId id="472" r:id="rId4"/>
    <p:sldId id="473" r:id="rId5"/>
    <p:sldId id="475" r:id="rId6"/>
    <p:sldId id="474" r:id="rId7"/>
    <p:sldId id="490" r:id="rId8"/>
    <p:sldId id="478" r:id="rId9"/>
    <p:sldId id="479" r:id="rId10"/>
    <p:sldId id="491" r:id="rId11"/>
    <p:sldId id="492" r:id="rId12"/>
    <p:sldId id="480" r:id="rId13"/>
    <p:sldId id="481" r:id="rId14"/>
    <p:sldId id="482" r:id="rId15"/>
    <p:sldId id="487" r:id="rId16"/>
    <p:sldId id="488" r:id="rId17"/>
    <p:sldId id="489" r:id="rId18"/>
    <p:sldId id="476" r:id="rId19"/>
    <p:sldId id="483" r:id="rId20"/>
    <p:sldId id="484" r:id="rId21"/>
    <p:sldId id="493" r:id="rId22"/>
    <p:sldId id="494" r:id="rId23"/>
    <p:sldId id="467" r:id="rId24"/>
    <p:sldId id="469" r:id="rId25"/>
    <p:sldId id="470" r:id="rId26"/>
    <p:sldId id="471" r:id="rId27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000" autoAdjust="0"/>
    <p:restoredTop sz="78571" autoAdjust="0"/>
  </p:normalViewPr>
  <p:slideViewPr>
    <p:cSldViewPr snapToGrid="0">
      <p:cViewPr>
        <p:scale>
          <a:sx n="129" d="100"/>
          <a:sy n="129" d="100"/>
        </p:scale>
        <p:origin x="996" y="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2/8/2015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2/8/2015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Test Challenges for 3D Integrated Circuits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Discussion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Reza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Rahimi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Feb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Considering scan flops for more than one TSV</a:t>
            </a:r>
          </a:p>
          <a:p>
            <a:r>
              <a:rPr lang="en-US" dirty="0" smtClean="0"/>
              <a:t>Minimum number of wrappers</a:t>
            </a:r>
          </a:p>
          <a:p>
            <a:r>
              <a:rPr lang="en-US" dirty="0" smtClean="0"/>
              <a:t>Timing constraint on flops at the ends of critical paths</a:t>
            </a:r>
          </a:p>
          <a:p>
            <a:r>
              <a:rPr lang="en-US" dirty="0" smtClean="0"/>
              <a:t>Finding globally optimum solution(Minimum wrapper cell count).</a:t>
            </a:r>
          </a:p>
          <a:p>
            <a:r>
              <a:rPr lang="en-US" dirty="0" smtClean="0"/>
              <a:t>NP-complete</a:t>
            </a:r>
          </a:p>
          <a:p>
            <a:pPr lvl="1"/>
            <a:r>
              <a:rPr lang="en-US" dirty="0" smtClean="0"/>
              <a:t>Heuristic algorithms.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to  a graph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520" y="2055249"/>
            <a:ext cx="4387528" cy="258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048" y="1971751"/>
            <a:ext cx="2545850" cy="274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15349" y="4719253"/>
            <a:ext cx="361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[3]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38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TSV fault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Left to Right:</a:t>
            </a:r>
          </a:p>
          <a:p>
            <a:pPr lvl="1"/>
            <a:r>
              <a:rPr lang="en-US" dirty="0" smtClean="0"/>
              <a:t>Fault Free</a:t>
            </a:r>
          </a:p>
          <a:p>
            <a:pPr lvl="1"/>
            <a:r>
              <a:rPr lang="en-US" dirty="0" smtClean="0"/>
              <a:t>Full Open (insufficient TSV filling).</a:t>
            </a:r>
          </a:p>
          <a:p>
            <a:pPr lvl="1"/>
            <a:r>
              <a:rPr lang="en-US" dirty="0" smtClean="0"/>
              <a:t>Micro void </a:t>
            </a:r>
            <a:r>
              <a:rPr lang="en-US" dirty="0"/>
              <a:t>(insufficient TSV filling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Oxide pin-hole (silicon </a:t>
            </a:r>
            <a:r>
              <a:rPr lang="en-US" dirty="0"/>
              <a:t>side wall </a:t>
            </a:r>
            <a:r>
              <a:rPr lang="en-US" dirty="0" smtClean="0"/>
              <a:t>imperfection).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180" y="3852095"/>
            <a:ext cx="64008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78477" y="5859719"/>
            <a:ext cx="398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[4]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4610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85" y="2273188"/>
            <a:ext cx="3586317" cy="10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609" y="1282890"/>
            <a:ext cx="3773129" cy="28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BIST for TSV </a:t>
            </a:r>
            <a:r>
              <a:rPr lang="en-US" dirty="0" smtClean="0"/>
              <a:t>Defects[4]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BIST Bock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Solution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Localizing FF clock with control signal.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351" y="4100611"/>
            <a:ext cx="2619468" cy="2602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131142" y="2175387"/>
            <a:ext cx="969701" cy="610532"/>
          </a:xfrm>
          <a:prstGeom prst="ellipse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>
            <a:stCxn id="5" idx="7"/>
          </p:cNvCxnSpPr>
          <p:nvPr/>
        </p:nvCxnSpPr>
        <p:spPr>
          <a:xfrm rot="5400000" flipH="1" flipV="1">
            <a:off x="4277465" y="856756"/>
            <a:ext cx="89410" cy="2726672"/>
          </a:xfrm>
          <a:prstGeom prst="curvedConnector4">
            <a:avLst>
              <a:gd name="adj1" fmla="val 255676"/>
              <a:gd name="adj2" fmla="val 5260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28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377" y="1827725"/>
            <a:ext cx="6124575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323" y="1600200"/>
            <a:ext cx="74676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Can find d&lt;0.99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53664" y="620277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[4]</a:t>
            </a:r>
          </a:p>
        </p:txBody>
      </p:sp>
    </p:spTree>
    <p:extLst>
      <p:ext uri="{BB962C8B-B14F-4D97-AF65-F5344CB8AC3E}">
        <p14:creationId xmlns:p14="http://schemas.microsoft.com/office/powerpoint/2010/main" val="19792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Fault </a:t>
            </a:r>
            <a:r>
              <a:rPr lang="en-US" dirty="0" smtClean="0"/>
              <a:t>Model[6]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Failure Analysis</a:t>
            </a:r>
          </a:p>
          <a:p>
            <a:pPr lvl="1"/>
            <a:r>
              <a:rPr lang="en-US" dirty="0" smtClean="0"/>
              <a:t>Understand the defect mechanism</a:t>
            </a:r>
          </a:p>
          <a:p>
            <a:r>
              <a:rPr lang="en-US" dirty="0" smtClean="0"/>
              <a:t>Parameters</a:t>
            </a:r>
          </a:p>
          <a:p>
            <a:pPr lvl="1"/>
            <a:r>
              <a:rPr lang="en-US" dirty="0" err="1" smtClean="0"/>
              <a:t>R_driver</a:t>
            </a:r>
            <a:r>
              <a:rPr lang="en-US" dirty="0" smtClean="0"/>
              <a:t>: on-resistance </a:t>
            </a:r>
            <a:r>
              <a:rPr lang="en-US" dirty="0"/>
              <a:t>of the driving gate of the </a:t>
            </a:r>
            <a:r>
              <a:rPr lang="en-US" dirty="0" smtClean="0"/>
              <a:t>TSV</a:t>
            </a:r>
          </a:p>
          <a:p>
            <a:pPr lvl="1"/>
            <a:r>
              <a:rPr lang="en-US" dirty="0" smtClean="0"/>
              <a:t>R_TSV: lumped </a:t>
            </a:r>
            <a:r>
              <a:rPr lang="en-US" dirty="0"/>
              <a:t>series resistance of the </a:t>
            </a:r>
            <a:r>
              <a:rPr lang="en-US" dirty="0" smtClean="0"/>
              <a:t>TSV</a:t>
            </a:r>
          </a:p>
          <a:p>
            <a:pPr lvl="1"/>
            <a:r>
              <a:rPr lang="en-US" dirty="0" smtClean="0"/>
              <a:t>C_TSV: lumped </a:t>
            </a:r>
            <a:r>
              <a:rPr lang="en-US" dirty="0"/>
              <a:t>capacitance of the </a:t>
            </a:r>
            <a:r>
              <a:rPr lang="en-US" dirty="0" smtClean="0"/>
              <a:t>TSV</a:t>
            </a:r>
          </a:p>
          <a:p>
            <a:pPr lvl="1"/>
            <a:r>
              <a:rPr lang="en-US" dirty="0" smtClean="0"/>
              <a:t>L_TSV</a:t>
            </a:r>
            <a:r>
              <a:rPr lang="en-US" dirty="0"/>
              <a:t>: inductance of the </a:t>
            </a:r>
            <a:r>
              <a:rPr lang="en-US" dirty="0" smtClean="0"/>
              <a:t>TSV</a:t>
            </a:r>
          </a:p>
          <a:p>
            <a:pPr lvl="1"/>
            <a:r>
              <a:rPr lang="en-US" dirty="0" err="1" smtClean="0"/>
              <a:t>R_leak</a:t>
            </a:r>
            <a:r>
              <a:rPr lang="en-US" dirty="0"/>
              <a:t>: resistance of a leakage path away from the </a:t>
            </a:r>
            <a:r>
              <a:rPr lang="en-US" dirty="0" smtClean="0"/>
              <a:t>TSV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>
                <a:solidFill>
                  <a:srgbClr val="4D5B6B"/>
                </a:solidFill>
              </a:rPr>
              <a:pPr/>
              <a:t>15</a:t>
            </a:fld>
            <a:endParaRPr lang="en-US" dirty="0">
              <a:solidFill>
                <a:srgbClr val="4D5B6B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344" y="4238217"/>
            <a:ext cx="3889733" cy="219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77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401" y="1363801"/>
            <a:ext cx="2784218" cy="165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Parametric Fault Model[6]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Ring Oscillator</a:t>
            </a:r>
          </a:p>
          <a:p>
            <a:pPr lvl="1"/>
            <a:r>
              <a:rPr lang="en-US" dirty="0" smtClean="0"/>
              <a:t>Testing delay faults</a:t>
            </a:r>
          </a:p>
          <a:p>
            <a:pPr lvl="1"/>
            <a:r>
              <a:rPr lang="en-US" dirty="0" smtClean="0"/>
              <a:t>XOR gates: to  make the test structure symmetric</a:t>
            </a:r>
          </a:p>
          <a:p>
            <a:pPr lvl="1"/>
            <a:r>
              <a:rPr lang="en-US" dirty="0" smtClean="0"/>
              <a:t>Opposite values to the enable inputs of the two XORs</a:t>
            </a:r>
          </a:p>
          <a:p>
            <a:pPr marL="514350" indent="-457200"/>
            <a:r>
              <a:rPr lang="en-US" dirty="0" smtClean="0"/>
              <a:t>Estimate the transition time by three steps</a:t>
            </a:r>
          </a:p>
          <a:p>
            <a:pPr marL="914400" lvl="1" indent="-457200"/>
            <a:r>
              <a:rPr lang="en-US" dirty="0" smtClean="0"/>
              <a:t>First: both VOT inverters are in normal (oscillation period=</a:t>
            </a:r>
            <a:r>
              <a:rPr lang="en-US" dirty="0" err="1" smtClean="0"/>
              <a:t>T_ref</a:t>
            </a:r>
            <a:r>
              <a:rPr lang="en-US" dirty="0" smtClean="0"/>
              <a:t>)</a:t>
            </a:r>
          </a:p>
          <a:p>
            <a:pPr marL="914400" lvl="1" indent="-457200"/>
            <a:r>
              <a:rPr lang="en-US" dirty="0" smtClean="0"/>
              <a:t>Second: TSV1’s VOT inverter is switched to Schmitt-Trigger mode</a:t>
            </a:r>
            <a:r>
              <a:rPr lang="en-US" dirty="0"/>
              <a:t> (oscillation </a:t>
            </a:r>
            <a:r>
              <a:rPr lang="en-US" dirty="0" smtClean="0"/>
              <a:t>period=T_ST1)</a:t>
            </a:r>
          </a:p>
          <a:p>
            <a:pPr marL="914400" lvl="1" indent="-457200"/>
            <a:r>
              <a:rPr lang="en-US" dirty="0" smtClean="0"/>
              <a:t>Third:TSV2’s </a:t>
            </a:r>
            <a:r>
              <a:rPr lang="en-US" dirty="0"/>
              <a:t>VOT inverter is switched to Schmitt-Trigger </a:t>
            </a:r>
            <a:r>
              <a:rPr lang="en-US" dirty="0" smtClean="0"/>
              <a:t>mode</a:t>
            </a:r>
            <a:r>
              <a:rPr lang="en-US" dirty="0"/>
              <a:t> (oscillation </a:t>
            </a:r>
            <a:r>
              <a:rPr lang="en-US" dirty="0" smtClean="0"/>
              <a:t>period=T_ST2)</a:t>
            </a:r>
          </a:p>
          <a:p>
            <a:pPr marL="914400" lvl="1" indent="-457200"/>
            <a:endParaRPr lang="en-US" dirty="0"/>
          </a:p>
          <a:p>
            <a:pPr marL="914400" lvl="1" indent="-457200"/>
            <a:r>
              <a:rPr lang="en-US" dirty="0" smtClean="0"/>
              <a:t>TSV1 delay has a linear relation with T_ST1-T_ref</a:t>
            </a:r>
          </a:p>
          <a:p>
            <a:pPr marL="914400" lvl="1" indent="-457200"/>
            <a:r>
              <a:rPr lang="en-US" dirty="0" smtClean="0"/>
              <a:t>TSV2 delay </a:t>
            </a:r>
            <a:r>
              <a:rPr lang="en-US" dirty="0"/>
              <a:t>has a linear relation with </a:t>
            </a:r>
            <a:r>
              <a:rPr lang="en-US" dirty="0" smtClean="0"/>
              <a:t>T_ST2-T_ref</a:t>
            </a:r>
          </a:p>
          <a:p>
            <a:pPr marL="914400" lvl="1" indent="-457200"/>
            <a:endParaRPr lang="en-US" dirty="0"/>
          </a:p>
          <a:p>
            <a:pPr marL="914400" lvl="1" indent="-457200"/>
            <a:endParaRPr lang="en-US" dirty="0" smtClean="0"/>
          </a:p>
          <a:p>
            <a:pPr marL="914400" lvl="1" indent="-457200"/>
            <a:endParaRPr lang="en-US" dirty="0"/>
          </a:p>
          <a:p>
            <a:pPr marL="914400" lvl="1" indent="-457200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672" y="1503910"/>
            <a:ext cx="7219999" cy="448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484" y="2080152"/>
            <a:ext cx="5873601" cy="3331449"/>
          </a:xfrm>
          <a:prstGeom prst="rect">
            <a:avLst/>
          </a:prstGeom>
          <a:noFill/>
          <a:ln w="9525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2700000" scaled="0"/>
              <a:tileRect/>
            </a:gra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07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Parametric Fault Model[6]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Signature(</a:t>
            </a:r>
            <a:r>
              <a:rPr lang="en-US" dirty="0" err="1" smtClean="0"/>
              <a:t>T_ref,T_ST</a:t>
            </a:r>
            <a:r>
              <a:rPr lang="en-US" dirty="0" smtClean="0"/>
              <a:t>)</a:t>
            </a:r>
          </a:p>
          <a:p>
            <a:r>
              <a:rPr lang="en-US" dirty="0" smtClean="0"/>
              <a:t>Define fault boundary based on process variation model using Monte-Carlo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78" y="3563272"/>
            <a:ext cx="3308988" cy="187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548" y="3563272"/>
            <a:ext cx="3598498" cy="215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19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Stacking[2]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Sequential or rearranged?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548" y="2267105"/>
            <a:ext cx="6231194" cy="2282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57971" y="4679183"/>
            <a:ext cx="2662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3D test flows for rearranged </a:t>
            </a:r>
            <a:r>
              <a:rPr lang="en-US" sz="1200" dirty="0" smtClean="0"/>
              <a:t>stacking[2]</a:t>
            </a:r>
            <a:endParaRPr lang="en-US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073" y="1535113"/>
            <a:ext cx="6357937" cy="37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31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600" y="2069699"/>
            <a:ext cx="2523952" cy="1831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and Thermal </a:t>
            </a:r>
            <a:r>
              <a:rPr lang="en-US" dirty="0" smtClean="0"/>
              <a:t>Issues[5]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I/O pin limitation problem</a:t>
            </a:r>
          </a:p>
          <a:p>
            <a:r>
              <a:rPr lang="en-US" dirty="0" smtClean="0"/>
              <a:t>New Technology</a:t>
            </a:r>
          </a:p>
          <a:p>
            <a:pPr lvl="1"/>
            <a:r>
              <a:rPr lang="en-US" dirty="0" smtClean="0"/>
              <a:t>Lower VDD</a:t>
            </a:r>
          </a:p>
          <a:p>
            <a:pPr lvl="2"/>
            <a:r>
              <a:rPr lang="en-US" dirty="0" smtClean="0"/>
              <a:t>Lower noise margin</a:t>
            </a:r>
          </a:p>
          <a:p>
            <a:pPr lvl="1"/>
            <a:r>
              <a:rPr lang="en-US" dirty="0" smtClean="0"/>
              <a:t>Higher current per pin</a:t>
            </a:r>
          </a:p>
          <a:p>
            <a:pPr lvl="2"/>
            <a:r>
              <a:rPr lang="en-US" dirty="0" smtClean="0"/>
              <a:t>Higher IR and L(di/</a:t>
            </a:r>
            <a:r>
              <a:rPr lang="en-US" dirty="0" err="1" smtClean="0"/>
              <a:t>dt</a:t>
            </a:r>
            <a:r>
              <a:rPr lang="en-US" dirty="0" smtClean="0"/>
              <a:t>) noise</a:t>
            </a:r>
          </a:p>
          <a:p>
            <a:r>
              <a:rPr lang="en-US" dirty="0" smtClean="0"/>
              <a:t>3D IC</a:t>
            </a:r>
          </a:p>
          <a:p>
            <a:pPr lvl="1"/>
            <a:r>
              <a:rPr lang="en-US" dirty="0" smtClean="0"/>
              <a:t>Reduced footprint area</a:t>
            </a:r>
          </a:p>
          <a:p>
            <a:pPr lvl="2"/>
            <a:r>
              <a:rPr lang="en-US" dirty="0" smtClean="0"/>
              <a:t>Reduced interconnect wires</a:t>
            </a:r>
          </a:p>
          <a:p>
            <a:pPr lvl="2"/>
            <a:r>
              <a:rPr lang="en-US" dirty="0" smtClean="0"/>
              <a:t>Reduced the number of I/O pins too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73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240" y="3722431"/>
            <a:ext cx="3182994" cy="238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602" y="3621921"/>
            <a:ext cx="2725282" cy="239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and Thermal Issues[5]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Stacked-VDD</a:t>
            </a:r>
          </a:p>
          <a:p>
            <a:pPr lvl="1"/>
            <a:r>
              <a:rPr lang="en-US" dirty="0" smtClean="0"/>
              <a:t>Balanced blocks</a:t>
            </a:r>
          </a:p>
          <a:p>
            <a:pPr lvl="2"/>
            <a:r>
              <a:rPr lang="en-US" dirty="0" smtClean="0"/>
              <a:t>Reduce current to 1/n of original value</a:t>
            </a:r>
          </a:p>
          <a:p>
            <a:pPr lvl="2"/>
            <a:r>
              <a:rPr lang="en-US" dirty="0" smtClean="0"/>
              <a:t>Noise and electro migration would be significantly alleviated</a:t>
            </a:r>
          </a:p>
          <a:p>
            <a:pPr lvl="1"/>
            <a:r>
              <a:rPr lang="en-US" dirty="0" smtClean="0"/>
              <a:t>Unbalanced blocks?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3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513" y="3288891"/>
            <a:ext cx="1703145" cy="150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Vdd</a:t>
            </a:r>
            <a:r>
              <a:rPr lang="en-US" dirty="0" smtClean="0"/>
              <a:t> Stacking Application in 3D-IC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14948"/>
            <a:ext cx="7467600" cy="4419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llocate a single </a:t>
            </a:r>
            <a:r>
              <a:rPr lang="en-US" dirty="0" err="1"/>
              <a:t>Vdd</a:t>
            </a:r>
            <a:r>
              <a:rPr lang="en-US" dirty="0"/>
              <a:t> value to each tier of the 3D </a:t>
            </a:r>
            <a:r>
              <a:rPr lang="en-US" dirty="0" smtClean="0"/>
              <a:t>IC.</a:t>
            </a:r>
          </a:p>
          <a:p>
            <a:pPr lvl="1"/>
            <a:r>
              <a:rPr lang="en-US" dirty="0"/>
              <a:t>high-current blocks </a:t>
            </a:r>
            <a:r>
              <a:rPr lang="en-US" dirty="0" smtClean="0"/>
              <a:t>will be </a:t>
            </a:r>
            <a:r>
              <a:rPr lang="en-US" dirty="0"/>
              <a:t>stacked up over each </a:t>
            </a:r>
            <a:r>
              <a:rPr lang="en-US" dirty="0" smtClean="0"/>
              <a:t>other</a:t>
            </a:r>
          </a:p>
          <a:p>
            <a:pPr lvl="2"/>
            <a:r>
              <a:rPr lang="en-US" dirty="0" smtClean="0"/>
              <a:t>Thermal issues</a:t>
            </a:r>
          </a:p>
          <a:p>
            <a:pPr marL="514350" indent="-457200"/>
            <a:r>
              <a:rPr lang="en-US" dirty="0" smtClean="0"/>
              <a:t>Algorithm</a:t>
            </a:r>
          </a:p>
          <a:p>
            <a:pPr marL="914400" lvl="1" indent="-457200"/>
            <a:r>
              <a:rPr lang="en-US" dirty="0" smtClean="0"/>
              <a:t>Divide each tier to regions based on Regulators location</a:t>
            </a:r>
          </a:p>
          <a:p>
            <a:pPr marL="1314450" lvl="2" indent="-457200"/>
            <a:r>
              <a:rPr lang="en-US" dirty="0" smtClean="0"/>
              <a:t>Euclidean distance or any other metric.</a:t>
            </a:r>
          </a:p>
          <a:p>
            <a:pPr marL="1314450" lvl="2" indent="-457200"/>
            <a:r>
              <a:rPr lang="en-US" dirty="0" smtClean="0"/>
              <a:t>Assign a </a:t>
            </a:r>
            <a:r>
              <a:rPr lang="en-US" dirty="0" err="1"/>
              <a:t>V</a:t>
            </a:r>
            <a:r>
              <a:rPr lang="en-US" dirty="0" err="1" smtClean="0"/>
              <a:t>dd</a:t>
            </a:r>
            <a:r>
              <a:rPr lang="en-US" dirty="0" smtClean="0"/>
              <a:t> level to each module.</a:t>
            </a:r>
          </a:p>
          <a:p>
            <a:pPr marL="1314450" lvl="2" indent="-457200"/>
            <a:r>
              <a:rPr lang="en-US" dirty="0" smtClean="0"/>
              <a:t>Split down modules to sub-modules.</a:t>
            </a:r>
          </a:p>
          <a:p>
            <a:pPr marL="1771650" lvl="3" indent="-457200"/>
            <a:r>
              <a:rPr lang="en-US" dirty="0" smtClean="0"/>
              <a:t>Assign sub-modules in different regions but with same </a:t>
            </a:r>
            <a:r>
              <a:rPr lang="en-US" dirty="0" err="1" smtClean="0"/>
              <a:t>Vdd</a:t>
            </a:r>
            <a:endParaRPr lang="en-US" dirty="0" smtClean="0"/>
          </a:p>
          <a:p>
            <a:pPr marL="1314450" lvl="2" indent="-457200"/>
            <a:r>
              <a:rPr lang="en-US" dirty="0" smtClean="0"/>
              <a:t>Use a low pass filter for I(t)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3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Cont’t</a:t>
            </a:r>
            <a:r>
              <a:rPr lang="en-US" dirty="0" smtClean="0"/>
              <a:t>[5]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167" y="2190597"/>
            <a:ext cx="431482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518" y="1417228"/>
            <a:ext cx="328612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932" y="3841955"/>
            <a:ext cx="2787293" cy="226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95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How does the contact-less probes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/>
              <a:t>How can DFT help probing problem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/>
              <a:t>How can DFT help in finding Known Good Dies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/>
              <a:t>How BIST can help us in finding defects in TSVs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can we solve 3D-ICs thermal problem using VDD shifting?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</a:t>
            </a:r>
            <a:r>
              <a:rPr lang="en-US" sz="1600" dirty="0" smtClean="0"/>
              <a:t>]</a:t>
            </a:r>
            <a:r>
              <a:rPr lang="en-US" sz="1600" dirty="0"/>
              <a:t> </a:t>
            </a:r>
            <a:r>
              <a:rPr lang="en-US" sz="1600" dirty="0" smtClean="0"/>
              <a:t>Lee</a:t>
            </a:r>
            <a:r>
              <a:rPr lang="en-US" sz="1600" dirty="0"/>
              <a:t>, H; </a:t>
            </a:r>
            <a:r>
              <a:rPr lang="en-US" sz="1600" dirty="0" err="1"/>
              <a:t>Chakrabarty</a:t>
            </a:r>
            <a:r>
              <a:rPr lang="en-US" sz="1600" dirty="0"/>
              <a:t>, K, "Test Challenges for 3D Integrated Circuits," Design &amp; Test, IEEE , </a:t>
            </a:r>
            <a:r>
              <a:rPr lang="en-US" sz="1600" dirty="0" err="1"/>
              <a:t>vol.PP</a:t>
            </a:r>
            <a:r>
              <a:rPr lang="en-US" sz="1600" dirty="0"/>
              <a:t>, no.99, pp.1,1, 0 </a:t>
            </a:r>
            <a:r>
              <a:rPr lang="en-US" sz="1600" dirty="0" err="1"/>
              <a:t>doi</a:t>
            </a:r>
            <a:r>
              <a:rPr lang="en-US" sz="1600" dirty="0"/>
              <a:t>: 10.1109/MDT.2009.102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r>
              <a:rPr lang="en-US" sz="1600" dirty="0" smtClean="0"/>
              <a:t>[2] </a:t>
            </a:r>
            <a:r>
              <a:rPr lang="en-US" sz="1600" dirty="0"/>
              <a:t>Chang </a:t>
            </a:r>
            <a:r>
              <a:rPr lang="en-US" sz="1600" dirty="0" err="1"/>
              <a:t>Hao</a:t>
            </a:r>
            <a:r>
              <a:rPr lang="en-US" sz="1600" dirty="0"/>
              <a:t>; Liang </a:t>
            </a:r>
            <a:r>
              <a:rPr lang="en-US" sz="1600" dirty="0" err="1"/>
              <a:t>Huaguo</a:t>
            </a:r>
            <a:r>
              <a:rPr lang="en-US" sz="1600" dirty="0"/>
              <a:t>; Li Yang; </a:t>
            </a:r>
            <a:r>
              <a:rPr lang="en-US" sz="1600" dirty="0" err="1"/>
              <a:t>Ouyang</a:t>
            </a:r>
            <a:r>
              <a:rPr lang="en-US" sz="1600" dirty="0"/>
              <a:t> </a:t>
            </a:r>
            <a:r>
              <a:rPr lang="en-US" sz="1600" dirty="0" err="1"/>
              <a:t>Yiming</a:t>
            </a:r>
            <a:r>
              <a:rPr lang="en-US" sz="1600" dirty="0"/>
              <a:t>, "Optimized stacking order for 3D-stacked ICs considering the probability and cost of failed bonding," VLSI Design, Automation and Test (VLSI-DAT), 2014 International Symposium on , vol., no., pp.1,4, 28-30 April </a:t>
            </a:r>
            <a:r>
              <a:rPr lang="en-US" sz="1600" dirty="0" smtClean="0"/>
              <a:t>2014</a:t>
            </a:r>
            <a:endParaRPr lang="en-US" sz="1600" dirty="0" smtClean="0"/>
          </a:p>
          <a:p>
            <a:r>
              <a:rPr lang="en-US" sz="1600" dirty="0" smtClean="0"/>
              <a:t>[3] </a:t>
            </a:r>
            <a:r>
              <a:rPr lang="en-US" sz="1600" dirty="0" err="1"/>
              <a:t>Agrawal</a:t>
            </a:r>
            <a:r>
              <a:rPr lang="en-US" sz="1600" dirty="0"/>
              <a:t>, M.; </a:t>
            </a:r>
            <a:r>
              <a:rPr lang="en-US" sz="1600" dirty="0" err="1"/>
              <a:t>Chakrabarty</a:t>
            </a:r>
            <a:r>
              <a:rPr lang="en-US" sz="1600" dirty="0"/>
              <a:t>, K., "A graph-theoretic approach for minimizing the number of wrapper cells for pre-bond testing of 3D-stacked ICs," Test Conference (ITC), 2013 IEEE International , vol., no., pp.1,10, 6-13 Sept. 2013</a:t>
            </a:r>
            <a:endParaRPr lang="en-US" sz="1600" dirty="0" smtClean="0"/>
          </a:p>
          <a:p>
            <a:r>
              <a:rPr lang="en-US" sz="1600" dirty="0" smtClean="0"/>
              <a:t>[4] </a:t>
            </a:r>
            <a:r>
              <a:rPr lang="en-US" sz="1600" dirty="0"/>
              <a:t>Di </a:t>
            </a:r>
            <a:r>
              <a:rPr lang="en-US" sz="1600" dirty="0" err="1"/>
              <a:t>Natale</a:t>
            </a:r>
            <a:r>
              <a:rPr lang="en-US" sz="1600" dirty="0"/>
              <a:t>, G.; </a:t>
            </a:r>
            <a:r>
              <a:rPr lang="en-US" sz="1600" dirty="0" err="1"/>
              <a:t>Flottes</a:t>
            </a:r>
            <a:r>
              <a:rPr lang="en-US" sz="1600" dirty="0"/>
              <a:t>, M.-L.; </a:t>
            </a:r>
            <a:r>
              <a:rPr lang="en-US" sz="1600" dirty="0" err="1"/>
              <a:t>Rouzeyre</a:t>
            </a:r>
            <a:r>
              <a:rPr lang="en-US" sz="1600" dirty="0"/>
              <a:t>, B.; </a:t>
            </a:r>
            <a:r>
              <a:rPr lang="en-US" sz="1600" dirty="0" err="1"/>
              <a:t>Zimouche</a:t>
            </a:r>
            <a:r>
              <a:rPr lang="en-US" sz="1600" dirty="0"/>
              <a:t>, H., "Built-in self-test for manufacturing TSV defects before bonding," VLSI Test Symposium (VTS), 2014 IEEE 32nd , vol., no., pp.1,6, 13-17 April </a:t>
            </a:r>
            <a:r>
              <a:rPr lang="en-US" sz="1600" dirty="0" smtClean="0"/>
              <a:t>2014</a:t>
            </a:r>
            <a:endParaRPr lang="en-US" sz="1600" dirty="0" smtClean="0"/>
          </a:p>
          <a:p>
            <a:r>
              <a:rPr lang="en-US" sz="1600" dirty="0" smtClean="0"/>
              <a:t>[5] </a:t>
            </a:r>
            <a:r>
              <a:rPr lang="en-US" sz="1600" dirty="0"/>
              <a:t>Y. Zhan and S. </a:t>
            </a:r>
            <a:r>
              <a:rPr lang="en-US" sz="1600" dirty="0" err="1"/>
              <a:t>Sapatnekar</a:t>
            </a:r>
            <a:r>
              <a:rPr lang="en-US" sz="1600" dirty="0"/>
              <a:t>. Automated module assignment in stacked-</a:t>
            </a:r>
            <a:r>
              <a:rPr lang="en-US" sz="1600" dirty="0" err="1"/>
              <a:t>vdd</a:t>
            </a:r>
            <a:r>
              <a:rPr lang="en-US" sz="1600" dirty="0"/>
              <a:t> designs for high-efficiency power delivery. ACM Journal on Emerging Technologies in Computing Systems, 4(4), </a:t>
            </a:r>
            <a:r>
              <a:rPr lang="en-US" sz="1600" dirty="0" smtClean="0"/>
              <a:t>2008</a:t>
            </a:r>
          </a:p>
          <a:p>
            <a:r>
              <a:rPr lang="en-US" sz="1600" dirty="0" smtClean="0"/>
              <a:t>[6]</a:t>
            </a:r>
            <a:r>
              <a:rPr lang="en-US" sz="1600" dirty="0"/>
              <a:t> Yu-Hsiang Lin; Shi-Yu Huang; Kun-Han Tsai; Wu-Tung Cheng; </a:t>
            </a:r>
            <a:r>
              <a:rPr lang="en-US" sz="1600" dirty="0" err="1"/>
              <a:t>Sunter</a:t>
            </a:r>
            <a:r>
              <a:rPr lang="en-US" sz="1600" dirty="0"/>
              <a:t>, S., "A unified method for parametric fault characterization of post-bond TSVs," Test Conference (ITC), 2012 IEEE International , vol., no., pp.1,10, 5-8 Nov. </a:t>
            </a:r>
            <a:r>
              <a:rPr lang="en-US" sz="1600" dirty="0" smtClean="0"/>
              <a:t>2012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 Map (e.g.)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1723914"/>
          </a:xfrm>
        </p:spPr>
        <p:txBody>
          <a:bodyPr>
            <a:normAutofit/>
          </a:bodyPr>
          <a:lstStyle/>
          <a:p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39553" y="5873681"/>
            <a:ext cx="577685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A survey on 3D IC Test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9552" y="4901920"/>
            <a:ext cx="202244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[2</a:t>
            </a:r>
            <a:r>
              <a:rPr lang="en-US" dirty="0" smtClean="0"/>
              <a:t>] stack reordering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2463497" y="5271252"/>
            <a:ext cx="0" cy="59167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517286" y="5305477"/>
            <a:ext cx="1344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Increase Yield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30879" y="3921153"/>
            <a:ext cx="191047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[3] Wrapper cell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3955003" y="4290485"/>
            <a:ext cx="99821" cy="1572437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007349" y="4925429"/>
            <a:ext cx="1344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 DFT method for 3D IC</a:t>
            </a:r>
            <a:endParaRPr lang="en-US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599448" y="3885362"/>
            <a:ext cx="191047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TSV Fault</a:t>
            </a:r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6028579" y="4258219"/>
            <a:ext cx="99821" cy="1572437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80925" y="4782257"/>
            <a:ext cx="1344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 BIST method for 3D IC</a:t>
            </a:r>
            <a:endParaRPr lang="en-US" sz="14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5123252" y="2305980"/>
            <a:ext cx="191047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stack </a:t>
            </a:r>
            <a:r>
              <a:rPr lang="en-US" dirty="0" err="1" smtClean="0"/>
              <a:t>vdd</a:t>
            </a:r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5436014" y="2711106"/>
            <a:ext cx="99821" cy="3158758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476682" y="2953503"/>
            <a:ext cx="1557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Assigning blocks to different </a:t>
            </a:r>
            <a:r>
              <a:rPr lang="en-US" sz="1400" i="1" dirty="0" err="1" smtClean="0"/>
              <a:t>vdd</a:t>
            </a:r>
            <a:endParaRPr lang="en-US" sz="14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59397" y="1641681"/>
            <a:ext cx="191047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</a:t>
            </a:r>
            <a:r>
              <a:rPr lang="en-US" dirty="0" err="1" smtClean="0"/>
              <a:t>TSv</a:t>
            </a:r>
            <a:r>
              <a:rPr lang="en-US" dirty="0" smtClean="0"/>
              <a:t> Fault</a:t>
            </a:r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7188528" y="2014538"/>
            <a:ext cx="99821" cy="1870824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240874" y="2538576"/>
            <a:ext cx="13447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 Parametric BIST method for 3D IC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86649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…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6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 </a:t>
            </a:r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Lack </a:t>
            </a:r>
            <a:r>
              <a:rPr lang="en-US" dirty="0" smtClean="0"/>
              <a:t>of probe access for wafers</a:t>
            </a:r>
          </a:p>
          <a:p>
            <a:pPr lvl="1"/>
            <a:r>
              <a:rPr lang="en-US" dirty="0" smtClean="0"/>
              <a:t>Test access to modules in stacked wafers/dies</a:t>
            </a:r>
          </a:p>
          <a:p>
            <a:pPr lvl="1"/>
            <a:r>
              <a:rPr lang="en-US" dirty="0" smtClean="0"/>
              <a:t>Thermal concerns</a:t>
            </a:r>
          </a:p>
          <a:p>
            <a:pPr lvl="1"/>
            <a:r>
              <a:rPr lang="en-US" dirty="0" smtClean="0"/>
              <a:t>Design testability</a:t>
            </a:r>
          </a:p>
          <a:p>
            <a:pPr lvl="1"/>
            <a:r>
              <a:rPr lang="en-US" dirty="0" smtClean="0"/>
              <a:t>Test economics</a:t>
            </a:r>
          </a:p>
          <a:p>
            <a:pPr lvl="1"/>
            <a:r>
              <a:rPr lang="en-US" dirty="0" smtClean="0"/>
              <a:t>New defects arising from unique processing steps</a:t>
            </a:r>
          </a:p>
          <a:p>
            <a:pPr lvl="2"/>
            <a:r>
              <a:rPr lang="en-US" dirty="0" smtClean="0"/>
              <a:t>Wafer thinning</a:t>
            </a:r>
          </a:p>
          <a:p>
            <a:pPr lvl="2"/>
            <a:r>
              <a:rPr lang="en-US" dirty="0" smtClean="0"/>
              <a:t>Alignment</a:t>
            </a:r>
          </a:p>
          <a:p>
            <a:pPr lvl="2"/>
            <a:r>
              <a:rPr lang="en-US" dirty="0" smtClean="0"/>
              <a:t>Bonding</a:t>
            </a:r>
          </a:p>
          <a:p>
            <a:pPr lvl="1"/>
            <a:r>
              <a:rPr lang="en-US" dirty="0"/>
              <a:t>Test-access and Test Scheduling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914400" lvl="2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232" y="1594209"/>
            <a:ext cx="1547130" cy="14395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288" y="3177231"/>
            <a:ext cx="2273017" cy="12620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500" y="4665958"/>
            <a:ext cx="1658594" cy="1447250"/>
          </a:xfrm>
          <a:prstGeom prst="rect">
            <a:avLst/>
          </a:prstGeom>
        </p:spPr>
      </p:pic>
      <p:cxnSp>
        <p:nvCxnSpPr>
          <p:cNvPr id="9" name="Elbow Connector 8"/>
          <p:cNvCxnSpPr>
            <a:endCxn id="5" idx="1"/>
          </p:cNvCxnSpPr>
          <p:nvPr/>
        </p:nvCxnSpPr>
        <p:spPr>
          <a:xfrm flipV="1">
            <a:off x="3915697" y="2313961"/>
            <a:ext cx="3159535" cy="1299394"/>
          </a:xfrm>
          <a:prstGeom prst="bentConnector3">
            <a:avLst>
              <a:gd name="adj1" fmla="val 8851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>
            <a:off x="3495368" y="3900948"/>
            <a:ext cx="3377380" cy="127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endCxn id="7" idx="1"/>
          </p:cNvCxnSpPr>
          <p:nvPr/>
        </p:nvCxnSpPr>
        <p:spPr>
          <a:xfrm>
            <a:off x="3495368" y="4173794"/>
            <a:ext cx="3524132" cy="1215789"/>
          </a:xfrm>
          <a:prstGeom prst="bentConnector3">
            <a:avLst>
              <a:gd name="adj1" fmla="val 8829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5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build?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Monolithic</a:t>
            </a:r>
          </a:p>
          <a:p>
            <a:pPr lvl="1"/>
            <a:r>
              <a:rPr lang="en-US" dirty="0" smtClean="0"/>
              <a:t>Require </a:t>
            </a:r>
            <a:r>
              <a:rPr lang="en-US" dirty="0"/>
              <a:t>many changes in current process </a:t>
            </a:r>
            <a:r>
              <a:rPr lang="en-US" dirty="0" smtClean="0"/>
              <a:t>facilities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/>
              <a:t>Die </a:t>
            </a:r>
            <a:r>
              <a:rPr lang="en-US" dirty="0" smtClean="0"/>
              <a:t>Stacking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minimize the impact of altering existing manufacturing technology and equipment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210" y="1601430"/>
            <a:ext cx="1631563" cy="1626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582" y="3979082"/>
            <a:ext cx="3366414" cy="231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35379" y="3119029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[1]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76069" y="6290188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[1]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666568" y="4998660"/>
            <a:ext cx="2462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Not scalable. Limited to </a:t>
            </a:r>
            <a:r>
              <a:rPr lang="en-US" sz="1200" b="1" dirty="0" smtClean="0"/>
              <a:t>two </a:t>
            </a:r>
            <a:r>
              <a:rPr lang="en-US" sz="1200" b="1" dirty="0" smtClean="0"/>
              <a:t>layers</a:t>
            </a:r>
            <a:endParaRPr lang="en-US" sz="1200" b="1" dirty="0"/>
          </a:p>
        </p:txBody>
      </p:sp>
      <p:cxnSp>
        <p:nvCxnSpPr>
          <p:cNvPr id="10" name="Straight Arrow Connector 9"/>
          <p:cNvCxnSpPr>
            <a:endCxn id="1027" idx="1"/>
          </p:cNvCxnSpPr>
          <p:nvPr/>
        </p:nvCxnSpPr>
        <p:spPr>
          <a:xfrm>
            <a:off x="4188542" y="5134635"/>
            <a:ext cx="789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348" y="1948017"/>
            <a:ext cx="6576398" cy="420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5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increase yield?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Pretested Dies</a:t>
            </a:r>
          </a:p>
          <a:p>
            <a:r>
              <a:rPr lang="en-US" dirty="0" smtClean="0"/>
              <a:t>Sort the wafers </a:t>
            </a:r>
            <a:r>
              <a:rPr lang="en-US" dirty="0"/>
              <a:t>first and stack matched </a:t>
            </a:r>
            <a:r>
              <a:rPr lang="en-US" dirty="0" smtClean="0"/>
              <a:t>dies</a:t>
            </a:r>
          </a:p>
          <a:p>
            <a:pPr lvl="1"/>
            <a:r>
              <a:rPr lang="en-US" dirty="0" smtClean="0"/>
              <a:t>Speed</a:t>
            </a:r>
          </a:p>
          <a:p>
            <a:pPr lvl="1"/>
            <a:r>
              <a:rPr lang="en-US" dirty="0" smtClean="0"/>
              <a:t>Power</a:t>
            </a:r>
          </a:p>
          <a:p>
            <a:r>
              <a:rPr lang="en-US" dirty="0" smtClean="0"/>
              <a:t>Obstacles</a:t>
            </a:r>
            <a:endParaRPr lang="en-US" dirty="0"/>
          </a:p>
          <a:p>
            <a:pPr lvl="1"/>
            <a:r>
              <a:rPr lang="en-US" dirty="0" smtClean="0"/>
              <a:t>Wafer probing</a:t>
            </a:r>
          </a:p>
          <a:p>
            <a:pPr lvl="1"/>
            <a:r>
              <a:rPr lang="en-US" dirty="0" smtClean="0"/>
              <a:t>Known good die</a:t>
            </a:r>
          </a:p>
          <a:p>
            <a:pPr lvl="1"/>
            <a:r>
              <a:rPr lang="en-US" dirty="0" smtClean="0"/>
              <a:t>New defect types</a:t>
            </a:r>
          </a:p>
          <a:p>
            <a:pPr lvl="1"/>
            <a:r>
              <a:rPr lang="en-US" dirty="0"/>
              <a:t>Testing of the </a:t>
            </a:r>
            <a:r>
              <a:rPr lang="en-US" dirty="0" smtClean="0"/>
              <a:t>TSVs</a:t>
            </a:r>
          </a:p>
          <a:p>
            <a:pPr lvl="1"/>
            <a:r>
              <a:rPr lang="en-US" dirty="0"/>
              <a:t>Thermal and Power-Delivery Considerations in </a:t>
            </a:r>
            <a:r>
              <a:rPr lang="en-US" dirty="0" smtClean="0"/>
              <a:t>Testing</a:t>
            </a:r>
          </a:p>
          <a:p>
            <a:pPr lvl="1"/>
            <a:r>
              <a:rPr lang="en-US" dirty="0"/>
              <a:t>Test-access and Test Scheduling for Core-based </a:t>
            </a:r>
            <a:r>
              <a:rPr lang="en-US" dirty="0" smtClean="0"/>
              <a:t>SOCs</a:t>
            </a:r>
          </a:p>
          <a:p>
            <a:pPr lvl="1"/>
            <a:r>
              <a:rPr lang="en-US" dirty="0"/>
              <a:t>Economics of Test and Its Relationship to Other Cost Factors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8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Wafer probing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Connection </a:t>
            </a:r>
            <a:r>
              <a:rPr lang="en-US" dirty="0"/>
              <a:t>from the tester to the </a:t>
            </a:r>
            <a:r>
              <a:rPr lang="en-US" dirty="0" smtClean="0"/>
              <a:t>wafer</a:t>
            </a:r>
          </a:p>
          <a:p>
            <a:pPr lvl="1"/>
            <a:r>
              <a:rPr lang="en-US" dirty="0" smtClean="0"/>
              <a:t>Probing needles : Performance limit &amp; cost contributor=&gt;Lower frequency</a:t>
            </a:r>
          </a:p>
          <a:p>
            <a:pPr marL="914400" lvl="2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Probe card </a:t>
            </a:r>
            <a:r>
              <a:rPr lang="en-US" dirty="0"/>
              <a:t>applies a force of 3-10 g </a:t>
            </a:r>
            <a:r>
              <a:rPr lang="en-US" dirty="0" smtClean="0"/>
              <a:t>per probe =&gt;60-120 kg</a:t>
            </a:r>
          </a:p>
          <a:p>
            <a:pPr lvl="2"/>
            <a:r>
              <a:rPr lang="en-US" dirty="0" smtClean="0"/>
              <a:t>Contactless </a:t>
            </a:r>
            <a:r>
              <a:rPr lang="en-US" dirty="0" smtClean="0"/>
              <a:t>Probe</a:t>
            </a:r>
          </a:p>
          <a:p>
            <a:pPr lvl="2"/>
            <a:endParaRPr lang="en-US" dirty="0" smtClean="0"/>
          </a:p>
          <a:p>
            <a:pPr lvl="1"/>
            <a:r>
              <a:rPr lang="en-US" dirty="0"/>
              <a:t>Solution: Scan chain and DFT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729" y="2831843"/>
            <a:ext cx="1764645" cy="774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62448" y="3708906"/>
            <a:ext cx="15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[www.wikipedia.org]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0614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contactless probe example[7]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054" y="1835560"/>
            <a:ext cx="3278444" cy="164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25" y="1835560"/>
            <a:ext cx="3259393" cy="1247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787" y="3619653"/>
            <a:ext cx="3412562" cy="2254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8" y="3619653"/>
            <a:ext cx="3459111" cy="21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Wrapper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TSV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Cylindrical </a:t>
            </a:r>
            <a:r>
              <a:rPr lang="en-US" u="sng" dirty="0">
                <a:solidFill>
                  <a:srgbClr val="FF0000"/>
                </a:solidFill>
              </a:rPr>
              <a:t>copper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nails providing </a:t>
            </a:r>
            <a:r>
              <a:rPr lang="en-US" u="sng" dirty="0" smtClean="0">
                <a:solidFill>
                  <a:srgbClr val="FF0000"/>
                </a:solidFill>
              </a:rPr>
              <a:t>electrical connection </a:t>
            </a:r>
            <a:r>
              <a:rPr lang="en-US" dirty="0"/>
              <a:t>from active front-side of a silicon die </a:t>
            </a:r>
            <a:r>
              <a:rPr lang="en-US" u="sng" dirty="0" smtClean="0">
                <a:solidFill>
                  <a:srgbClr val="FF0000"/>
                </a:solidFill>
              </a:rPr>
              <a:t>through the </a:t>
            </a:r>
            <a:r>
              <a:rPr lang="en-US" u="sng" dirty="0">
                <a:solidFill>
                  <a:srgbClr val="FF0000"/>
                </a:solidFill>
              </a:rPr>
              <a:t>silicon substrate </a:t>
            </a:r>
            <a:r>
              <a:rPr lang="en-US" dirty="0"/>
              <a:t>to the </a:t>
            </a:r>
            <a:r>
              <a:rPr lang="en-US" dirty="0" smtClean="0"/>
              <a:t>back-side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Prior to </a:t>
            </a:r>
            <a:r>
              <a:rPr lang="en-US" dirty="0" smtClean="0"/>
              <a:t>bonding, </a:t>
            </a:r>
            <a:r>
              <a:rPr lang="en-US" u="sng" dirty="0" smtClean="0">
                <a:solidFill>
                  <a:srgbClr val="FF0000"/>
                </a:solidFill>
              </a:rPr>
              <a:t>TSVs </a:t>
            </a:r>
            <a:r>
              <a:rPr lang="en-US" u="sng" dirty="0">
                <a:solidFill>
                  <a:srgbClr val="FF0000"/>
                </a:solidFill>
              </a:rPr>
              <a:t>are not fully accessible </a:t>
            </a:r>
            <a:r>
              <a:rPr lang="en-US" dirty="0"/>
              <a:t>because one of their ends is </a:t>
            </a:r>
            <a:r>
              <a:rPr lang="en-US" dirty="0" smtClean="0"/>
              <a:t>not connected </a:t>
            </a:r>
            <a:r>
              <a:rPr lang="en-US" dirty="0"/>
              <a:t>to logic on other </a:t>
            </a:r>
            <a:r>
              <a:rPr lang="en-US" dirty="0" smtClean="0"/>
              <a:t>dies.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The combinational part of die logic </a:t>
            </a:r>
            <a:r>
              <a:rPr lang="en-US" u="sng" dirty="0">
                <a:solidFill>
                  <a:srgbClr val="FF0000"/>
                </a:solidFill>
              </a:rPr>
              <a:t>between </a:t>
            </a:r>
            <a:r>
              <a:rPr lang="en-US" u="sng" dirty="0" smtClean="0">
                <a:solidFill>
                  <a:srgbClr val="FF0000"/>
                </a:solidFill>
              </a:rPr>
              <a:t>the last </a:t>
            </a:r>
            <a:r>
              <a:rPr lang="en-US" u="sng" dirty="0">
                <a:solidFill>
                  <a:srgbClr val="FF0000"/>
                </a:solidFill>
              </a:rPr>
              <a:t>level of scan cells and outbound TSVs </a:t>
            </a:r>
            <a:r>
              <a:rPr lang="en-US" dirty="0"/>
              <a:t>cannot be </a:t>
            </a:r>
            <a:r>
              <a:rPr lang="en-US" dirty="0" smtClean="0"/>
              <a:t>observed, and </a:t>
            </a:r>
            <a:r>
              <a:rPr lang="en-US" dirty="0"/>
              <a:t>that </a:t>
            </a:r>
            <a:r>
              <a:rPr lang="en-US" u="sng" dirty="0">
                <a:solidFill>
                  <a:srgbClr val="FF0000"/>
                </a:solidFill>
              </a:rPr>
              <a:t>between inbound TSVs and first level of scan </a:t>
            </a:r>
            <a:r>
              <a:rPr lang="en-US" u="sng" dirty="0" smtClean="0">
                <a:solidFill>
                  <a:srgbClr val="FF0000"/>
                </a:solidFill>
              </a:rPr>
              <a:t>cells cannot </a:t>
            </a:r>
            <a:r>
              <a:rPr lang="en-US" u="sng" dirty="0">
                <a:solidFill>
                  <a:srgbClr val="FF0000"/>
                </a:solidFill>
              </a:rPr>
              <a:t>be </a:t>
            </a:r>
            <a:r>
              <a:rPr lang="en-US" u="sng" dirty="0" smtClean="0">
                <a:solidFill>
                  <a:srgbClr val="FF0000"/>
                </a:solidFill>
              </a:rPr>
              <a:t>controlled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Solution: Wrapper cell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022" y="2352669"/>
            <a:ext cx="6055878" cy="197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27170" y="4329328"/>
            <a:ext cx="405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[3]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2615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for Testability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ens </a:t>
            </a:r>
            <a:r>
              <a:rPr lang="en-US" dirty="0"/>
              <a:t>of </a:t>
            </a:r>
            <a:r>
              <a:rPr lang="en-US" dirty="0" smtClean="0"/>
              <a:t>thousands TSVs</a:t>
            </a:r>
          </a:p>
          <a:p>
            <a:pPr lvl="1"/>
            <a:r>
              <a:rPr lang="en-US" dirty="0" smtClean="0"/>
              <a:t>Significant overhead.</a:t>
            </a:r>
          </a:p>
          <a:p>
            <a:pPr lvl="1"/>
            <a:r>
              <a:rPr lang="en-US" dirty="0" smtClean="0"/>
              <a:t>Higher latency.</a:t>
            </a:r>
          </a:p>
          <a:p>
            <a:pPr lvl="1"/>
            <a:r>
              <a:rPr lang="en-US" dirty="0" smtClean="0"/>
              <a:t>Performance degradation.</a:t>
            </a:r>
          </a:p>
          <a:p>
            <a:r>
              <a:rPr lang="en-US" dirty="0" smtClean="0"/>
              <a:t>Problem: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766" y="1666567"/>
            <a:ext cx="3145966" cy="218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878" y="3845023"/>
            <a:ext cx="368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[3]</a:t>
            </a:r>
            <a:endParaRPr lang="en-US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459" y="3852400"/>
            <a:ext cx="2204884" cy="228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956" y="3566097"/>
            <a:ext cx="3433683" cy="219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275" y="3342940"/>
            <a:ext cx="2418735" cy="249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20232" y="63179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[3]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147703" y="5837377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[3]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503890" y="591998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[3]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442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30311</TotalTime>
  <Words>1160</Words>
  <Application>Microsoft Office PowerPoint</Application>
  <PresentationFormat>On-screen Show (4:3)</PresentationFormat>
  <Paragraphs>239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Thermal</vt:lpstr>
      <vt:lpstr>Test Challenges for 3D Integrated Circuits</vt:lpstr>
      <vt:lpstr>PowerPoint Presentation</vt:lpstr>
      <vt:lpstr>Test Challenges</vt:lpstr>
      <vt:lpstr>How to build?</vt:lpstr>
      <vt:lpstr>How to increase yield?</vt:lpstr>
      <vt:lpstr>Wafer probing</vt:lpstr>
      <vt:lpstr>A contactless probe example[7]</vt:lpstr>
      <vt:lpstr>Wrapper cells</vt:lpstr>
      <vt:lpstr>Design for Testability</vt:lpstr>
      <vt:lpstr>Cont’d</vt:lpstr>
      <vt:lpstr>Converting to  a graph problem</vt:lpstr>
      <vt:lpstr>TSV fault models</vt:lpstr>
      <vt:lpstr>BIST for TSV Defects[4]</vt:lpstr>
      <vt:lpstr>Cont’d</vt:lpstr>
      <vt:lpstr>Parametric Fault Model[6]</vt:lpstr>
      <vt:lpstr>Parametric Fault Model[6]</vt:lpstr>
      <vt:lpstr>Parametric Fault Model[6]</vt:lpstr>
      <vt:lpstr>Stacking[2]</vt:lpstr>
      <vt:lpstr>Power and Thermal Issues[5]</vt:lpstr>
      <vt:lpstr>Power and Thermal Issues[5]</vt:lpstr>
      <vt:lpstr>Vdd Stacking Application in 3D-IC</vt:lpstr>
      <vt:lpstr>Cont’t[5]</vt:lpstr>
      <vt:lpstr>Discussion questions</vt:lpstr>
      <vt:lpstr>Papers</vt:lpstr>
      <vt:lpstr>Paper Map (e.g.)</vt:lpstr>
      <vt:lpstr>Glossary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reza</cp:lastModifiedBy>
  <cp:revision>1048</cp:revision>
  <cp:lastPrinted>2015-01-15T13:10:56Z</cp:lastPrinted>
  <dcterms:created xsi:type="dcterms:W3CDTF">2011-09-07T13:46:59Z</dcterms:created>
  <dcterms:modified xsi:type="dcterms:W3CDTF">2015-02-10T06:45:54Z</dcterms:modified>
</cp:coreProperties>
</file>